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julien-vitay.net/deeprl/DPG.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Gait Fitness Function Formulation"/>
          <p:cNvSpPr txBox="1"/>
          <p:nvPr>
            <p:ph type="ctrTitle"/>
          </p:nvPr>
        </p:nvSpPr>
        <p:spPr>
          <a:prstGeom prst="rect">
            <a:avLst/>
          </a:prstGeom>
        </p:spPr>
        <p:txBody>
          <a:bodyPr/>
          <a:lstStyle/>
          <a:p>
            <a:pPr/>
            <a:r>
              <a:t>Gait Fitness Function Formulation</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tability Criteria"/>
          <p:cNvSpPr txBox="1"/>
          <p:nvPr>
            <p:ph type="title"/>
          </p:nvPr>
        </p:nvSpPr>
        <p:spPr>
          <a:prstGeom prst="rect">
            <a:avLst/>
          </a:prstGeom>
        </p:spPr>
        <p:txBody>
          <a:bodyPr/>
          <a:lstStyle/>
          <a:p>
            <a:pPr lvl="1"/>
            <a:r>
              <a:t>Stability Criteria</a:t>
            </a:r>
          </a:p>
        </p:txBody>
      </p:sp>
      <p:sp>
        <p:nvSpPr>
          <p:cNvPr id="194"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195"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196"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197"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199"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00"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01"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02"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05"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06"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07"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08"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09"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10"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11"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12"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tability Criteria"/>
          <p:cNvSpPr txBox="1"/>
          <p:nvPr>
            <p:ph type="title"/>
          </p:nvPr>
        </p:nvSpPr>
        <p:spPr>
          <a:prstGeom prst="rect">
            <a:avLst/>
          </a:prstGeom>
        </p:spPr>
        <p:txBody>
          <a:bodyPr/>
          <a:lstStyle/>
          <a:p>
            <a:pPr/>
            <a:r>
              <a:t>Stability Criteria</a:t>
            </a:r>
          </a:p>
        </p:txBody>
      </p:sp>
      <p:sp>
        <p:nvSpPr>
          <p:cNvPr id="215"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16"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peed and Energy Criteria"/>
          <p:cNvSpPr txBox="1"/>
          <p:nvPr>
            <p:ph type="title"/>
          </p:nvPr>
        </p:nvSpPr>
        <p:spPr>
          <a:prstGeom prst="rect">
            <a:avLst/>
          </a:prstGeom>
        </p:spPr>
        <p:txBody>
          <a:bodyPr/>
          <a:lstStyle/>
          <a:p>
            <a:pPr/>
            <a:r>
              <a:t>Speed and Energy Criteria</a:t>
            </a:r>
          </a:p>
        </p:txBody>
      </p:sp>
      <p:sp>
        <p:nvSpPr>
          <p:cNvPr id="219" name="Calculation of metrics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metrics </a:t>
            </a:r>
            <a14:m>
              <m:oMath>
                <m:r>
                  <a:rPr xmlns:a="http://schemas.openxmlformats.org/drawingml/2006/main" sz="5550" i="1">
                    <a:solidFill>
                      <a:srgbClr val="000000"/>
                    </a:solidFill>
                    <a:latin typeface="Cambria Math" panose="02040503050406030204" pitchFamily="18" charset="0"/>
                  </a:rPr>
                  <m:t>V</m:t>
                </m:r>
              </m:oMath>
            </a14:m>
            <a:r>
              <a:t> and </a:t>
            </a:r>
            <a14:m>
              <m:oMath>
                <m:r>
                  <a:rPr xmlns:a="http://schemas.openxmlformats.org/drawingml/2006/main" sz="5350" i="1">
                    <a:solidFill>
                      <a:srgbClr val="000000"/>
                    </a:solidFill>
                    <a:latin typeface="Cambria Math" panose="02040503050406030204" pitchFamily="18" charset="0"/>
                  </a:rPr>
                  <m:t>E</m:t>
                </m:r>
              </m:oMath>
            </a14:m>
          </a:p>
        </p:txBody>
      </p:sp>
      <p:sp>
        <p:nvSpPr>
          <p:cNvPr id="220" name="Speed Criteria measures the discrepancy between expected and actual speed…"/>
          <p:cNvSpPr txBox="1"/>
          <p:nvPr>
            <p:ph type="body" idx="1"/>
          </p:nvPr>
        </p:nvSpPr>
        <p:spPr>
          <a:prstGeom prst="rect">
            <a:avLst/>
          </a:prstGeom>
        </p:spPr>
        <p:txBody>
          <a:bodyPr/>
          <a:lstStyle/>
          <a:p>
            <a:pPr marL="642620" indent="-642620" defTabSz="759459">
              <a:spcBef>
                <a:spcPts val="1600"/>
              </a:spcBef>
              <a:buSzPct val="123000"/>
              <a:buChar char="•"/>
              <a:defRPr spc="-50" sz="5060"/>
            </a:pPr>
            <a:r>
              <a:t>Speed Criteria measures the discrepancy between expected and actual speed</a:t>
            </a:r>
          </a:p>
          <a:p>
            <a:pPr lvl="1" marL="1203452" indent="-642620" defTabSz="759459">
              <a:spcBef>
                <a:spcPts val="1600"/>
              </a:spcBef>
              <a:buSzPct val="123000"/>
              <a:buChar char="•"/>
              <a:defRPr spc="-50" sz="5060"/>
            </a:pPr>
            <a14:m>
              <m:oMathPara>
                <m:oMathParaPr>
                  <m:jc m:val="left"/>
                </m:oMathParaPr>
                <m:oMath>
                  <m:r>
                    <a:rPr xmlns:a="http://schemas.openxmlformats.org/drawingml/2006/main" sz="6150" i="1">
                      <a:solidFill>
                        <a:srgbClr val="000000"/>
                      </a:solidFill>
                      <a:latin typeface="Cambria Math" panose="02040503050406030204" pitchFamily="18" charset="0"/>
                    </a:rPr>
                    <m:t>V</m:t>
                  </m:r>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v</m:t>
                  </m:r>
                  <m:sSub>
                    <m:e>
                      <m:r>
                        <a:rPr xmlns:a="http://schemas.openxmlformats.org/drawingml/2006/main" sz="6150" i="1">
                          <a:solidFill>
                            <a:srgbClr val="000000"/>
                          </a:solidFill>
                          <a:latin typeface="Cambria Math" panose="02040503050406030204" pitchFamily="18" charset="0"/>
                        </a:rPr>
                        <m:t>T</m:t>
                      </m:r>
                    </m:e>
                    <m:sub>
                      <m:r>
                        <a:rPr xmlns:a="http://schemas.openxmlformats.org/drawingml/2006/main" sz="6150" i="1">
                          <a:solidFill>
                            <a:srgbClr val="000000"/>
                          </a:solidFill>
                          <a:latin typeface="Cambria Math" panose="02040503050406030204" pitchFamily="18" charset="0"/>
                        </a:rPr>
                        <m:t>b</m:t>
                      </m:r>
                    </m:sub>
                  </m:sSub>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d</m:t>
                  </m:r>
                </m:oMath>
              </m:oMathPara>
            </a14:m>
          </a:p>
          <a:p>
            <a:pPr lvl="1" marL="1203452" indent="-642620" defTabSz="759459">
              <a:spcBef>
                <a:spcPts val="1600"/>
              </a:spcBef>
              <a:buSzPct val="123000"/>
              <a:buChar char="•"/>
              <a:defRPr spc="-50" sz="5060"/>
            </a:pPr>
            <a:r>
              <a:t>Where </a:t>
            </a:r>
            <a14:m>
              <m:oMath>
                <m:r>
                  <a:rPr xmlns:a="http://schemas.openxmlformats.org/drawingml/2006/main" sz="6650" i="1">
                    <a:solidFill>
                      <a:srgbClr val="000000"/>
                    </a:solidFill>
                    <a:latin typeface="Cambria Math" panose="02040503050406030204" pitchFamily="18" charset="0"/>
                  </a:rPr>
                  <m:t>v</m:t>
                </m:r>
              </m:oMath>
            </a14:m>
            <a:r>
              <a:t> is the actual speed and </a:t>
            </a:r>
            <a14:m>
              <m:oMath>
                <m:r>
                  <a:rPr xmlns:a="http://schemas.openxmlformats.org/drawingml/2006/main" sz="5950" i="1">
                    <a:solidFill>
                      <a:srgbClr val="000000"/>
                    </a:solidFill>
                    <a:latin typeface="Cambria Math" panose="02040503050406030204" pitchFamily="18" charset="0"/>
                  </a:rPr>
                  <m:t>d</m:t>
                </m:r>
              </m:oMath>
            </a14:m>
            <a:r>
              <a:t> is the distance travelled over period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p>
          <a:p>
            <a:pPr marL="642620" indent="-642620" defTabSz="759459">
              <a:spcBef>
                <a:spcPts val="1600"/>
              </a:spcBef>
              <a:buSzPct val="123000"/>
              <a:buChar char="•"/>
              <a:defRPr spc="-50" sz="5060"/>
            </a:pPr>
            <a:r>
              <a:t>Energy Criteria measures the energy efficiency of the quadruped</a:t>
            </a:r>
          </a:p>
          <a:p>
            <a:pPr lvl="1" marL="1203452" indent="-642620" defTabSz="759459">
              <a:spcBef>
                <a:spcPts val="1600"/>
              </a:spcBef>
              <a:buSzPct val="123000"/>
              <a:buChar char="•"/>
              <a:defRPr spc="-50" sz="5060"/>
            </a:pPr>
            <a14:m>
              <m:oMathPara>
                <m:oMathParaPr>
                  <m:jc m:val="left"/>
                </m:oMathParaPr>
                <m:oMath>
                  <m:r>
                    <a:rPr xmlns:a="http://schemas.openxmlformats.org/drawingml/2006/main" sz="6000" i="1">
                      <a:solidFill>
                        <a:srgbClr val="000000"/>
                      </a:solidFill>
                      <a:latin typeface="Cambria Math" panose="02040503050406030204" pitchFamily="18" charset="0"/>
                    </a:rPr>
                    <m:t>E</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m:t>
                  </m:r>
                  <m:sSup>
                    <m:e>
                      <m:r>
                        <a:rPr xmlns:a="http://schemas.openxmlformats.org/drawingml/2006/main" sz="6000" i="1">
                          <a:solidFill>
                            <a:srgbClr val="000000"/>
                          </a:solidFill>
                          <a:latin typeface="Cambria Math" panose="02040503050406030204" pitchFamily="18" charset="0"/>
                        </a:rPr>
                        <m:t>v</m:t>
                      </m:r>
                    </m:e>
                    <m:sup>
                      <m:r>
                        <a:rPr xmlns:a="http://schemas.openxmlformats.org/drawingml/2006/main" sz="6000" i="1">
                          <a:solidFill>
                            <a:srgbClr val="000000"/>
                          </a:solidFill>
                          <a:latin typeface="Cambria Math" panose="02040503050406030204" pitchFamily="18" charset="0"/>
                        </a:rPr>
                        <m:t>2</m:t>
                      </m:r>
                    </m:sup>
                  </m:sSup>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2</m:t>
                  </m:r>
                  <m:sSub>
                    <m:e>
                      <m:r>
                        <a:rPr xmlns:a="http://schemas.openxmlformats.org/drawingml/2006/main" sz="6000" i="1">
                          <a:solidFill>
                            <a:srgbClr val="000000"/>
                          </a:solidFill>
                          <a:latin typeface="Cambria Math" panose="02040503050406030204" pitchFamily="18" charset="0"/>
                        </a:rPr>
                        <m:t>T</m:t>
                      </m:r>
                    </m:e>
                    <m:sub>
                      <m:r>
                        <a:rPr xmlns:a="http://schemas.openxmlformats.org/drawingml/2006/main" sz="6000" i="1">
                          <a:solidFill>
                            <a:srgbClr val="000000"/>
                          </a:solidFill>
                          <a:latin typeface="Cambria Math" panose="02040503050406030204" pitchFamily="18" charset="0"/>
                        </a:rPr>
                        <m:t>b</m:t>
                      </m:r>
                    </m:sub>
                  </m:sSub>
                  <m:r>
                    <a:rPr xmlns:a="http://schemas.openxmlformats.org/drawingml/2006/main" sz="6000" i="1">
                      <a:solidFill>
                        <a:srgbClr val="000000"/>
                      </a:solidFill>
                      <a:latin typeface="Cambria Math" panose="02040503050406030204" pitchFamily="18" charset="0"/>
                    </a:rPr>
                    <m:t>W</m:t>
                  </m:r>
                </m:oMath>
              </m:oMathPara>
            </a14:m>
          </a:p>
          <a:p>
            <a:pPr lvl="1" marL="1203452" indent="-642620" defTabSz="759459">
              <a:spcBef>
                <a:spcPts val="1600"/>
              </a:spcBef>
              <a:buSzPct val="123000"/>
              <a:buChar char="•"/>
              <a:defRPr spc="-50" sz="5060"/>
            </a:pPr>
            <a:r>
              <a:t>where </a:t>
            </a:r>
            <a14:m>
              <m:oMath>
                <m:r>
                  <a:rPr xmlns:a="http://schemas.openxmlformats.org/drawingml/2006/main" sz="6350" i="1">
                    <a:solidFill>
                      <a:srgbClr val="000000"/>
                    </a:solidFill>
                    <a:latin typeface="Cambria Math" panose="02040503050406030204" pitchFamily="18" charset="0"/>
                  </a:rPr>
                  <m:t>m</m:t>
                </m:r>
              </m:oMath>
            </a14:m>
            <a:r>
              <a:t> is the mass of the quadruped, </a:t>
            </a:r>
            <a14:m>
              <m:oMath>
                <m:r>
                  <a:rPr xmlns:a="http://schemas.openxmlformats.org/drawingml/2006/main" sz="6050" i="1">
                    <a:solidFill>
                      <a:srgbClr val="000000"/>
                    </a:solidFill>
                    <a:latin typeface="Cambria Math" panose="02040503050406030204" pitchFamily="18" charset="0"/>
                  </a:rPr>
                  <m:t>W</m:t>
                </m:r>
              </m:oMath>
            </a14:m>
            <a:r>
              <a:t> is the power supplied to the quadruped, </a:t>
            </a:r>
            <a14:m>
              <m:oMath>
                <m:r>
                  <a:rPr xmlns:a="http://schemas.openxmlformats.org/drawingml/2006/main" sz="6650" i="1">
                    <a:solidFill>
                      <a:srgbClr val="000000"/>
                    </a:solidFill>
                    <a:latin typeface="Cambria Math" panose="02040503050406030204" pitchFamily="18" charset="0"/>
                  </a:rPr>
                  <m:t>v</m:t>
                </m:r>
              </m:oMath>
            </a14:m>
            <a:r>
              <a:t> is the actual velocity and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r>
              <a:t> is the fixed period used in </a:t>
            </a:r>
            <a14:m>
              <m:oMath>
                <m:r>
                  <a:rPr xmlns:a="http://schemas.openxmlformats.org/drawingml/2006/main" sz="6050" i="1">
                    <a:solidFill>
                      <a:srgbClr val="000000"/>
                    </a:solidFill>
                    <a:latin typeface="Cambria Math" panose="02040503050406030204" pitchFamily="18" charset="0"/>
                  </a:rPr>
                  <m:t>V</m:t>
                </m:r>
              </m:oMath>
            </a14:m>
            <a:endParaRPr sz="5500"/>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23"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24"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25"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26"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lculating Stability Criteria"/>
          <p:cNvSpPr txBox="1"/>
          <p:nvPr>
            <p:ph type="title"/>
          </p:nvPr>
        </p:nvSpPr>
        <p:spPr>
          <a:prstGeom prst="rect">
            <a:avLst/>
          </a:prstGeom>
        </p:spPr>
        <p:txBody>
          <a:bodyPr/>
          <a:lstStyle/>
          <a:p>
            <a:pPr/>
            <a:r>
              <a:t>Calculating Stability Criteria</a:t>
            </a:r>
          </a:p>
        </p:txBody>
      </p:sp>
      <p:sp>
        <p:nvSpPr>
          <p:cNvPr id="229"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0"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31"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32"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33"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34"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35"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36"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alculating Stability Criteria"/>
          <p:cNvSpPr txBox="1"/>
          <p:nvPr>
            <p:ph type="title"/>
          </p:nvPr>
        </p:nvSpPr>
        <p:spPr>
          <a:prstGeom prst="rect">
            <a:avLst/>
          </a:prstGeom>
        </p:spPr>
        <p:txBody>
          <a:bodyPr/>
          <a:lstStyle/>
          <a:p>
            <a:pPr/>
            <a:r>
              <a:t>Calculating Stability Criteria</a:t>
            </a:r>
          </a:p>
        </p:txBody>
      </p:sp>
      <p:sp>
        <p:nvSpPr>
          <p:cNvPr id="239"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0"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1"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2"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3" name="Here   is fixed and  , the angle between   and x-axis is also fixed"/>
          <p:cNvSpPr txBox="1"/>
          <p:nvPr/>
        </p:nvSpPr>
        <p:spPr>
          <a:xfrm>
            <a:off x="10927043" y="8449532"/>
            <a:ext cx="11767763" cy="13886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44"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5" name=",  ,   and   are the length of the three linkages given by  ,  ,   and   respectively."/>
          <p:cNvSpPr txBox="1"/>
          <p:nvPr/>
        </p:nvSpPr>
        <p:spPr>
          <a:xfrm>
            <a:off x="10927043" y="10067070"/>
            <a:ext cx="11767763" cy="154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46" name=",  ,   and   are the length of the three linkages given by  ,  ,   and   respectively."/>
          <p:cNvSpPr txBox="1"/>
          <p:nvPr/>
        </p:nvSpPr>
        <p:spPr>
          <a:xfrm>
            <a:off x="10927043" y="11841945"/>
            <a:ext cx="11767763" cy="1545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Calculating Stability Criteria"/>
          <p:cNvSpPr txBox="1"/>
          <p:nvPr>
            <p:ph type="title"/>
          </p:nvPr>
        </p:nvSpPr>
        <p:spPr>
          <a:prstGeom prst="rect">
            <a:avLst/>
          </a:prstGeom>
        </p:spPr>
        <p:txBody>
          <a:bodyPr/>
          <a:lstStyle/>
          <a:p>
            <a:pPr/>
            <a:r>
              <a:t>Calculating Stability Criteria</a:t>
            </a:r>
          </a:p>
        </p:txBody>
      </p:sp>
      <p:sp>
        <p:nvSpPr>
          <p:cNvPr id="249"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0"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51"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2"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3"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4"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55"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6"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7"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58" name="Equation"/>
          <p:cNvSpPr txBox="1"/>
          <p:nvPr/>
        </p:nvSpPr>
        <p:spPr>
          <a:xfrm>
            <a:off x="15623455" y="5952254"/>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9" name="Equation"/>
          <p:cNvSpPr txBox="1"/>
          <p:nvPr/>
        </p:nvSpPr>
        <p:spPr>
          <a:xfrm>
            <a:off x="15623455" y="6898294"/>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0" name="Equation"/>
          <p:cNvSpPr txBox="1"/>
          <p:nvPr/>
        </p:nvSpPr>
        <p:spPr>
          <a:xfrm>
            <a:off x="15623455" y="7928733"/>
            <a:ext cx="1620080" cy="5999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1" name="Equation"/>
          <p:cNvSpPr txBox="1"/>
          <p:nvPr/>
        </p:nvSpPr>
        <p:spPr>
          <a:xfrm>
            <a:off x="19596151" y="5937715"/>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2" name="Equation"/>
          <p:cNvSpPr txBox="1"/>
          <p:nvPr/>
        </p:nvSpPr>
        <p:spPr>
          <a:xfrm>
            <a:off x="19596151" y="6883755"/>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3" name="Equation"/>
          <p:cNvSpPr txBox="1"/>
          <p:nvPr/>
        </p:nvSpPr>
        <p:spPr>
          <a:xfrm>
            <a:off x="19596151" y="7914195"/>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4" name="These relationships are shorthand for the components of the vectors  ,  ,   and"/>
          <p:cNvSpPr txBox="1"/>
          <p:nvPr/>
        </p:nvSpPr>
        <p:spPr>
          <a:xfrm>
            <a:off x="15589192" y="8903852"/>
            <a:ext cx="6554689" cy="3794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65"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66"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67"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alculating Stability Criteria"/>
          <p:cNvSpPr txBox="1"/>
          <p:nvPr>
            <p:ph type="title"/>
          </p:nvPr>
        </p:nvSpPr>
        <p:spPr>
          <a:prstGeom prst="rect">
            <a:avLst/>
          </a:prstGeom>
        </p:spPr>
        <p:txBody>
          <a:bodyPr/>
          <a:lstStyle/>
          <a:p>
            <a:pPr/>
            <a:r>
              <a:t>Calculating Stability Criteria</a:t>
            </a:r>
          </a:p>
        </p:txBody>
      </p:sp>
      <p:sp>
        <p:nvSpPr>
          <p:cNvPr id="27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71"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2"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3"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4"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75"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6"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7"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8"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9" name="The linkage   is fixed"/>
          <p:cNvSpPr txBox="1"/>
          <p:nvPr/>
        </p:nvSpPr>
        <p:spPr>
          <a:xfrm>
            <a:off x="6309798" y="7869118"/>
            <a:ext cx="632654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0" name="Only rotation with   about origin of linkage"/>
          <p:cNvSpPr txBox="1"/>
          <p:nvPr/>
        </p:nvSpPr>
        <p:spPr>
          <a:xfrm>
            <a:off x="6205402" y="9002505"/>
            <a:ext cx="12032608"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81" name="Only rotation with   about origin of linkage"/>
          <p:cNvSpPr txBox="1"/>
          <p:nvPr/>
        </p:nvSpPr>
        <p:spPr>
          <a:xfrm>
            <a:off x="6205402" y="10128573"/>
            <a:ext cx="12032608"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82" name="Only rotation with   about origin of linkage"/>
          <p:cNvSpPr txBox="1"/>
          <p:nvPr/>
        </p:nvSpPr>
        <p:spPr>
          <a:xfrm>
            <a:off x="6205402" y="11250982"/>
            <a:ext cx="1203260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alculating Stability Criteria"/>
          <p:cNvSpPr txBox="1"/>
          <p:nvPr>
            <p:ph type="title"/>
          </p:nvPr>
        </p:nvSpPr>
        <p:spPr>
          <a:prstGeom prst="rect">
            <a:avLst/>
          </a:prstGeom>
        </p:spPr>
        <p:txBody>
          <a:bodyPr/>
          <a:lstStyle/>
          <a:p>
            <a:pPr/>
            <a:r>
              <a:t>Calculating Stability Criteria</a:t>
            </a:r>
          </a:p>
        </p:txBody>
      </p:sp>
      <p:sp>
        <p:nvSpPr>
          <p:cNvPr id="285"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86"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87"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8"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9"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0"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1"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292"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3"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4"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295"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alculating Stability Criteria"/>
          <p:cNvSpPr txBox="1"/>
          <p:nvPr>
            <p:ph type="title"/>
          </p:nvPr>
        </p:nvSpPr>
        <p:spPr>
          <a:prstGeom prst="rect">
            <a:avLst/>
          </a:prstGeom>
        </p:spPr>
        <p:txBody>
          <a:bodyPr/>
          <a:lstStyle/>
          <a:p>
            <a:pPr/>
            <a:r>
              <a:t>Calculating Stability Criteria</a:t>
            </a:r>
          </a:p>
        </p:txBody>
      </p:sp>
      <p:sp>
        <p:nvSpPr>
          <p:cNvPr id="298"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9"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0"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1"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2"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03"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4" name="Equation"/>
          <p:cNvSpPr txBox="1"/>
          <p:nvPr/>
        </p:nvSpPr>
        <p:spPr>
          <a:xfrm>
            <a:off x="1296348" y="9188101"/>
            <a:ext cx="721847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5"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6"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7" name="The linkage   is fixed"/>
          <p:cNvSpPr txBox="1"/>
          <p:nvPr/>
        </p:nvSpPr>
        <p:spPr>
          <a:xfrm>
            <a:off x="9866773" y="7869118"/>
            <a:ext cx="632654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08" name="Only rotation with   about origin of linkage"/>
          <p:cNvSpPr txBox="1"/>
          <p:nvPr/>
        </p:nvSpPr>
        <p:spPr>
          <a:xfrm>
            <a:off x="9762376" y="9002505"/>
            <a:ext cx="11933936"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09" name="Only rotation with   about origin of linkage"/>
          <p:cNvSpPr txBox="1"/>
          <p:nvPr/>
        </p:nvSpPr>
        <p:spPr>
          <a:xfrm>
            <a:off x="9762376" y="10128574"/>
            <a:ext cx="11933936"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0" name="Only rotation with   about origin of linkage"/>
          <p:cNvSpPr txBox="1"/>
          <p:nvPr/>
        </p:nvSpPr>
        <p:spPr>
          <a:xfrm>
            <a:off x="9762376" y="11254011"/>
            <a:ext cx="11933936"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Calculating Stability Criteria"/>
          <p:cNvSpPr txBox="1"/>
          <p:nvPr>
            <p:ph type="title"/>
          </p:nvPr>
        </p:nvSpPr>
        <p:spPr>
          <a:prstGeom prst="rect">
            <a:avLst/>
          </a:prstGeom>
        </p:spPr>
        <p:txBody>
          <a:bodyPr/>
          <a:lstStyle/>
          <a:p>
            <a:pPr/>
            <a:r>
              <a:t>Calculating Stability Criteria</a:t>
            </a:r>
          </a:p>
        </p:txBody>
      </p:sp>
      <p:sp>
        <p:nvSpPr>
          <p:cNvPr id="313"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14"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15"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6"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7"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18"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19"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lculating Stability Criteria"/>
          <p:cNvSpPr txBox="1"/>
          <p:nvPr>
            <p:ph type="title"/>
          </p:nvPr>
        </p:nvSpPr>
        <p:spPr>
          <a:prstGeom prst="rect">
            <a:avLst/>
          </a:prstGeom>
        </p:spPr>
        <p:txBody>
          <a:bodyPr/>
          <a:lstStyle/>
          <a:p>
            <a:pPr/>
            <a:r>
              <a:t>Calculating Stability Criteria</a:t>
            </a:r>
          </a:p>
        </p:txBody>
      </p:sp>
      <p:sp>
        <p:nvSpPr>
          <p:cNvPr id="322"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23"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24"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25"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26"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Calculating Stability Criteria"/>
          <p:cNvSpPr txBox="1"/>
          <p:nvPr>
            <p:ph type="title"/>
          </p:nvPr>
        </p:nvSpPr>
        <p:spPr>
          <a:prstGeom prst="rect">
            <a:avLst/>
          </a:prstGeom>
        </p:spPr>
        <p:txBody>
          <a:bodyPr/>
          <a:lstStyle/>
          <a:p>
            <a:pPr/>
            <a:r>
              <a:t>Calculating Stability Criteria</a:t>
            </a:r>
          </a:p>
        </p:txBody>
      </p:sp>
      <p:sp>
        <p:nvSpPr>
          <p:cNvPr id="329"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0"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31" name="stance_dynamics.png" descr="stance_dynamics.png"/>
          <p:cNvPicPr>
            <a:picLocks noChangeAspect="1"/>
          </p:cNvPicPr>
          <p:nvPr/>
        </p:nvPicPr>
        <p:blipFill>
          <a:blip r:embed="rId2">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Calculating Stability Criteria"/>
          <p:cNvSpPr txBox="1"/>
          <p:nvPr>
            <p:ph type="title"/>
          </p:nvPr>
        </p:nvSpPr>
        <p:spPr>
          <a:prstGeom prst="rect">
            <a:avLst/>
          </a:prstGeom>
        </p:spPr>
        <p:txBody>
          <a:bodyPr/>
          <a:lstStyle/>
          <a:p>
            <a:pPr/>
            <a:r>
              <a:t>Calculating Stability Criteria</a:t>
            </a:r>
          </a:p>
        </p:txBody>
      </p:sp>
      <p:sp>
        <p:nvSpPr>
          <p:cNvPr id="334"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5"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6"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7"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8"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9"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0"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1"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42"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43"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4"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47"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48"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alculating Stability Criteria"/>
          <p:cNvSpPr txBox="1"/>
          <p:nvPr>
            <p:ph type="title"/>
          </p:nvPr>
        </p:nvSpPr>
        <p:spPr>
          <a:prstGeom prst="rect">
            <a:avLst/>
          </a:prstGeom>
        </p:spPr>
        <p:txBody>
          <a:bodyPr/>
          <a:lstStyle/>
          <a:p>
            <a:pPr/>
            <a:r>
              <a:t>Calculating Stability Criteria</a:t>
            </a:r>
          </a:p>
        </p:txBody>
      </p:sp>
      <p:sp>
        <p:nvSpPr>
          <p:cNvPr id="351"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86104">
              <a:defRPr sz="3905"/>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200" i="1">
                        <a:solidFill>
                          <a:srgbClr val="000000"/>
                        </a:solidFill>
                        <a:latin typeface="Cambria Math" panose="02040503050406030204" pitchFamily="18" charset="0"/>
                      </a:rPr>
                      <m:t>N</m:t>
                    </m:r>
                  </m:e>
                  <m:lim>
                    <m:r>
                      <a:rPr xmlns:a="http://schemas.openxmlformats.org/drawingml/2006/main" sz="4200" i="1">
                        <a:solidFill>
                          <a:srgbClr val="000000"/>
                        </a:solidFill>
                        <a:latin typeface="Cambria Math" panose="02040503050406030204" pitchFamily="18" charset="0"/>
                      </a:rPr>
                      <m:t>⃗</m:t>
                    </m:r>
                  </m:lim>
                </m:limUpp>
              </m:oMath>
            </a14:m>
            <a:endParaRPr sz="5500"/>
          </a:p>
        </p:txBody>
      </p:sp>
      <p:sp>
        <p:nvSpPr>
          <p:cNvPr id="352"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53"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55"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6"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57"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8"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alculating Stability Criteria"/>
          <p:cNvSpPr txBox="1"/>
          <p:nvPr>
            <p:ph type="title"/>
          </p:nvPr>
        </p:nvSpPr>
        <p:spPr>
          <a:prstGeom prst="rect">
            <a:avLst/>
          </a:prstGeom>
        </p:spPr>
        <p:txBody>
          <a:bodyPr/>
          <a:lstStyle/>
          <a:p>
            <a:pPr/>
            <a:r>
              <a:t>Calculating Stability Criteria</a:t>
            </a:r>
          </a:p>
        </p:txBody>
      </p:sp>
      <p:sp>
        <p:nvSpPr>
          <p:cNvPr id="361"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62" name="The Inertial Force and Moment at the COM are given by the following  and…"/>
          <p:cNvSpPr txBox="1"/>
          <p:nvPr>
            <p:ph type="body" idx="1"/>
          </p:nvPr>
        </p:nvSpPr>
        <p:spPr>
          <a:prstGeom prst="rect">
            <a:avLst/>
          </a:prstGeom>
        </p:spPr>
        <p:txBody>
          <a:bodyPr/>
          <a:lstStyle/>
          <a:p>
            <a:pPr marL="228600" indent="-228600">
              <a:buSzPct val="100000"/>
              <a:buChar char="•"/>
            </a:pPr>
            <a:r>
              <a:t>The Inertial Force and Moment at the COM are given by the following</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and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p>
          <a:p>
            <a:pPr marL="228600" indent="-228600">
              <a:buSzPct val="100000"/>
              <a:buChar char="•"/>
            </a:pPr>
            <a:r>
              <a:t>Both of these parameters can be calculated by solving of all the equations relating to the dynamics and kinematics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3D model"/>
          <p:cNvSpPr txBox="1"/>
          <p:nvPr>
            <p:ph type="title"/>
          </p:nvPr>
        </p:nvSpPr>
        <p:spPr>
          <a:prstGeom prst="rect">
            <a:avLst/>
          </a:prstGeom>
        </p:spPr>
        <p:txBody>
          <a:bodyPr/>
          <a:lstStyle/>
          <a:p>
            <a:pPr/>
            <a:r>
              <a:t>3D model</a:t>
            </a:r>
          </a:p>
        </p:txBody>
      </p:sp>
      <p:sp>
        <p:nvSpPr>
          <p:cNvPr id="365"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366"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367" name="Screenshot 2020-11-16 at 10.15.12 PM.png" descr="Screenshot 2020-11-16 at 10.15.12 PM.png"/>
          <p:cNvPicPr>
            <a:picLocks noChangeAspect="1"/>
          </p:cNvPicPr>
          <p:nvPr/>
        </p:nvPicPr>
        <p:blipFill>
          <a:blip r:embed="rId2">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3D model"/>
          <p:cNvSpPr txBox="1"/>
          <p:nvPr>
            <p:ph type="title"/>
          </p:nvPr>
        </p:nvSpPr>
        <p:spPr>
          <a:prstGeom prst="rect">
            <a:avLst/>
          </a:prstGeom>
        </p:spPr>
        <p:txBody>
          <a:bodyPr/>
          <a:lstStyle/>
          <a:p>
            <a:pPr/>
            <a:r>
              <a:t>3D model</a:t>
            </a:r>
          </a:p>
        </p:txBody>
      </p:sp>
      <p:sp>
        <p:nvSpPr>
          <p:cNvPr id="370"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371"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372"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olving Quadruped Dynamics"/>
          <p:cNvSpPr txBox="1"/>
          <p:nvPr>
            <p:ph type="title"/>
          </p:nvPr>
        </p:nvSpPr>
        <p:spPr>
          <a:prstGeom prst="rect">
            <a:avLst/>
          </a:prstGeom>
        </p:spPr>
        <p:txBody>
          <a:bodyPr/>
          <a:lstStyle/>
          <a:p>
            <a:pPr/>
            <a:r>
              <a:t>Solving Quadruped Dynamics</a:t>
            </a:r>
          </a:p>
        </p:txBody>
      </p:sp>
      <p:sp>
        <p:nvSpPr>
          <p:cNvPr id="375"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6"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olving Quadruped Dynamics"/>
          <p:cNvSpPr txBox="1"/>
          <p:nvPr>
            <p:ph type="title"/>
          </p:nvPr>
        </p:nvSpPr>
        <p:spPr>
          <a:prstGeom prst="rect">
            <a:avLst/>
          </a:prstGeom>
        </p:spPr>
        <p:txBody>
          <a:bodyPr/>
          <a:lstStyle/>
          <a:p>
            <a:pPr/>
            <a:r>
              <a:t>Solving Quadruped Dynamics</a:t>
            </a:r>
          </a:p>
        </p:txBody>
      </p:sp>
      <p:sp>
        <p:nvSpPr>
          <p:cNvPr id="379"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80" name="Some simplifying assumptions were made to formulate the system of linear equations…"/>
          <p:cNvSpPr txBox="1"/>
          <p:nvPr>
            <p:ph type="body" idx="1"/>
          </p:nvPr>
        </p:nvSpPr>
        <p:spPr>
          <a:prstGeom prst="rect">
            <a:avLst/>
          </a:prstGeom>
        </p:spPr>
        <p:txBody>
          <a:bodyPr/>
          <a:lstStyle/>
          <a:p>
            <a:pPr lvl="4" marL="182880" indent="-182880" defTabSz="660400">
              <a:spcBef>
                <a:spcPts val="1400"/>
              </a:spcBef>
              <a:buSzPct val="100000"/>
              <a:buChar char="•"/>
              <a:defRPr spc="-44" sz="4400"/>
            </a:pPr>
            <a:r>
              <a:t>Some simplifying assumptions were made to formulate the system of linear equations</a:t>
            </a:r>
          </a:p>
          <a:p>
            <a:pPr lvl="4" marL="2509520" indent="-558800" defTabSz="660400">
              <a:spcBef>
                <a:spcPts val="1400"/>
              </a:spcBef>
              <a:buSzPct val="123000"/>
              <a:buChar char="•"/>
              <a:defRPr spc="-44" sz="4400"/>
            </a:pPr>
            <a:r>
              <a:t>A binary factor </a:t>
            </a:r>
            <a14:m>
              <m:oMath>
                <m:sSub>
                  <m:e>
                    <m:r>
                      <a:rPr xmlns:a="http://schemas.openxmlformats.org/drawingml/2006/main" sz="5550" i="1">
                        <a:solidFill>
                          <a:srgbClr val="000000"/>
                        </a:solidFill>
                        <a:latin typeface="Cambria Math" panose="02040503050406030204" pitchFamily="18" charset="0"/>
                      </a:rPr>
                      <m:t>γ</m:t>
                    </m:r>
                  </m:e>
                  <m:sub>
                    <m:r>
                      <a:rPr xmlns:a="http://schemas.openxmlformats.org/drawingml/2006/main" sz="55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there is no contact with the ground at the leg, else there is contact</a:t>
            </a:r>
          </a:p>
          <a:p>
            <a:pPr lvl="4" marL="2509520" indent="-558800" defTabSz="660400">
              <a:spcBef>
                <a:spcPts val="1400"/>
              </a:spcBef>
              <a:buSzPct val="123000"/>
              <a:buChar char="•"/>
              <a:defRPr spc="-44" sz="4400"/>
            </a:pPr>
            <a:r>
              <a:t>If </a:t>
            </a:r>
            <a14:m>
              <m:oMath>
                <m:sSub>
                  <m:e>
                    <m:r>
                      <a:rPr xmlns:a="http://schemas.openxmlformats.org/drawingml/2006/main" sz="5350" i="1">
                        <a:solidFill>
                          <a:srgbClr val="000000"/>
                        </a:solidFill>
                        <a:latin typeface="Cambria Math" panose="02040503050406030204" pitchFamily="18" charset="0"/>
                      </a:rPr>
                      <m:t>γ</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γ</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 then </a:t>
            </a:r>
            <a14:m>
              <m:oMath>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oMath>
            </a14:m>
            <a:r>
              <a:t>.</a:t>
            </a:r>
          </a:p>
          <a:p>
            <a:pPr lvl="4" marL="2509520" indent="-558800" defTabSz="660400">
              <a:spcBef>
                <a:spcPts val="1400"/>
              </a:spcBef>
              <a:buSzPct val="123000"/>
              <a:buChar char="•"/>
              <a:defRPr spc="-44" sz="4400"/>
            </a:pPr>
            <a:r>
              <a:t>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j</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1</m:t>
                </m:r>
              </m:oMath>
            </a14:m>
            <a:r>
              <a:t>, then </a:t>
            </a:r>
            <a14:m>
              <m:oMath>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oMath>
            </a14:m>
          </a:p>
          <a:p>
            <a:pPr lvl="4" marL="2509520" indent="-558800" defTabSz="660400">
              <a:spcBef>
                <a:spcPts val="1400"/>
              </a:spcBef>
              <a:buSzPct val="123000"/>
              <a:buChar char="•"/>
              <a:defRPr spc="-44" sz="4400"/>
            </a:pPr>
            <a:r>
              <a:t>The resistive force at the hip joint is given by </a:t>
            </a:r>
            <a14:m>
              <m:oMath>
                <m:sSub>
                  <m:e>
                    <m:r>
                      <a:rPr xmlns:a="http://schemas.openxmlformats.org/drawingml/2006/main" sz="5650" i="1">
                        <a:solidFill>
                          <a:srgbClr val="000000"/>
                        </a:solidFill>
                        <a:latin typeface="Cambria Math" panose="02040503050406030204" pitchFamily="18" charset="0"/>
                      </a:rPr>
                      <m:t>ϵ</m:t>
                    </m:r>
                  </m:e>
                  <m:sub>
                    <m:r>
                      <a:rPr xmlns:a="http://schemas.openxmlformats.org/drawingml/2006/main" sz="5650" i="1">
                        <a:solidFill>
                          <a:srgbClr val="000000"/>
                        </a:solidFill>
                        <a:latin typeface="Cambria Math" panose="02040503050406030204" pitchFamily="18" charset="0"/>
                      </a:rPr>
                      <m:t>i</m:t>
                    </m:r>
                  </m:sub>
                </m:sSub>
              </m:oMath>
            </a14:m>
            <a:r>
              <a:t> when leg </a:t>
            </a:r>
            <a14:m>
              <m:oMath>
                <m:r>
                  <a:rPr xmlns:a="http://schemas.openxmlformats.org/drawingml/2006/main" sz="6800" i="1">
                    <a:solidFill>
                      <a:srgbClr val="000000"/>
                    </a:solidFill>
                    <a:latin typeface="Cambria Math" panose="02040503050406030204" pitchFamily="18" charset="0"/>
                  </a:rPr>
                  <m:t>i</m:t>
                </m:r>
              </m:oMath>
            </a14:m>
            <a:r>
              <a:t> is not in contact with the ground</a:t>
            </a:r>
          </a:p>
          <a:p>
            <a:pPr lvl="4" marL="2509520" indent="-558800" defTabSz="660400">
              <a:spcBef>
                <a:spcPts val="1400"/>
              </a:spcBef>
              <a:buSzPct val="123000"/>
              <a:buChar char="•"/>
              <a:defRPr spc="-44" sz="4400"/>
            </a:pPr>
            <a:r>
              <a:t>Movement is on a flat surface with coefficient of friction </a:t>
            </a:r>
            <a14:m>
              <m:oMath>
                <m:r>
                  <a:rPr xmlns:a="http://schemas.openxmlformats.org/drawingml/2006/main" sz="5400" i="1">
                    <a:solidFill>
                      <a:srgbClr val="000000"/>
                    </a:solidFill>
                    <a:latin typeface="Cambria Math" panose="02040503050406030204" pitchFamily="18" charset="0"/>
                  </a:rPr>
                  <m:t>μ</m:t>
                </m:r>
              </m:oMath>
            </a14:m>
          </a:p>
          <a:p>
            <a:pPr lvl="4" marL="2509520" indent="-558800" defTabSz="660400">
              <a:spcBef>
                <a:spcPts val="1400"/>
              </a:spcBef>
              <a:buSzPct val="123000"/>
              <a:buChar char="•"/>
              <a:defRPr spc="-44" sz="4400"/>
            </a:pPr>
            <a:r>
              <a:t>At least two legs are in contact with the ground at all points of time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Next Steps"/>
          <p:cNvSpPr txBox="1"/>
          <p:nvPr>
            <p:ph type="title"/>
          </p:nvPr>
        </p:nvSpPr>
        <p:spPr>
          <a:prstGeom prst="rect">
            <a:avLst/>
          </a:prstGeom>
        </p:spPr>
        <p:txBody>
          <a:bodyPr/>
          <a:lstStyle/>
          <a:p>
            <a:pPr/>
            <a:r>
              <a:t>Next Steps</a:t>
            </a:r>
          </a:p>
        </p:txBody>
      </p:sp>
      <p:sp>
        <p:nvSpPr>
          <p:cNvPr id="383" name="The Quadruped simulation model is complete and the module for solving dynamics and estimating modified ZMP are implemented…"/>
          <p:cNvSpPr txBox="1"/>
          <p:nvPr>
            <p:ph type="body" idx="1"/>
          </p:nvPr>
        </p:nvSpPr>
        <p:spPr>
          <a:xfrm>
            <a:off x="1206500" y="3163184"/>
            <a:ext cx="21971000" cy="9341332"/>
          </a:xfrm>
          <a:prstGeom prst="rect">
            <a:avLst/>
          </a:prstGeom>
        </p:spPr>
        <p:txBody>
          <a:bodyPr/>
          <a:lstStyle/>
          <a:p>
            <a:pPr marL="228600" indent="-228600">
              <a:buSzPct val="100000"/>
              <a:buChar char="•"/>
            </a:pPr>
            <a:r>
              <a:t>The Quadruped simulation model is complete and the module for solving dynamics and estimating modified ZMP are implemented</a:t>
            </a:r>
          </a:p>
          <a:p>
            <a:pPr marL="228600" indent="-228600">
              <a:buSzPct val="100000"/>
              <a:buChar char="•"/>
            </a:pPr>
            <a:r>
              <a:t>Next step is to implement the control architecture and the fitness functions in TensorFlow and integrate the architecture with PyBullet</a:t>
            </a:r>
          </a:p>
          <a:p>
            <a:pPr marL="228600" indent="-228600">
              <a:buSzPct val="100000"/>
              <a:buChar char="•"/>
            </a:pPr>
            <a:r>
              <a:rPr b="1"/>
              <a:t>OpenAI Gym/TensorFlow Agents</a:t>
            </a:r>
            <a:r>
              <a:t> to be used in conjunction with </a:t>
            </a:r>
            <a:r>
              <a:rPr b="1"/>
              <a:t>pybullet</a:t>
            </a:r>
            <a:r>
              <a:t> for implementing the RL Training Framework</a:t>
            </a:r>
          </a:p>
          <a:p>
            <a:pPr marL="228600" indent="-228600">
              <a:buSzPct val="100000"/>
              <a:buChar char="•"/>
            </a:pPr>
            <a:r>
              <a:t>Before the RL pipeline can be implemented up skilling in OpenAI Gym/TensorFlow Agents, RL and Gazebo has to be done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PyBullet"/>
          <p:cNvSpPr txBox="1"/>
          <p:nvPr>
            <p:ph type="title"/>
          </p:nvPr>
        </p:nvSpPr>
        <p:spPr>
          <a:prstGeom prst="rect">
            <a:avLst/>
          </a:prstGeom>
        </p:spPr>
        <p:txBody>
          <a:bodyPr/>
          <a:lstStyle/>
          <a:p>
            <a:pPr/>
            <a:r>
              <a:t>PyBullet</a:t>
            </a:r>
          </a:p>
        </p:txBody>
      </p:sp>
      <p:sp>
        <p:nvSpPr>
          <p:cNvPr id="386" name="Collision and Inertia Model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Collision and Inertia Model of the quadruped</a:t>
            </a:r>
          </a:p>
        </p:txBody>
      </p:sp>
      <p:pic>
        <p:nvPicPr>
          <p:cNvPr id="387" name="pybullet_sim.png" descr="pybullet_sim.png"/>
          <p:cNvPicPr>
            <a:picLocks noChangeAspect="1"/>
          </p:cNvPicPr>
          <p:nvPr/>
        </p:nvPicPr>
        <p:blipFill>
          <a:blip r:embed="rId2">
            <a:extLst/>
          </a:blip>
          <a:stretch>
            <a:fillRect/>
          </a:stretch>
        </p:blipFill>
        <p:spPr>
          <a:xfrm>
            <a:off x="13088093" y="3951113"/>
            <a:ext cx="10126412" cy="8092655"/>
          </a:xfrm>
          <a:prstGeom prst="rect">
            <a:avLst/>
          </a:prstGeom>
          <a:ln w="12700">
            <a:miter lim="400000"/>
          </a:ln>
        </p:spPr>
      </p:pic>
      <p:sp>
        <p:nvSpPr>
          <p:cNvPr id="388" name="Collisions in the quadruped to be modelled using simple shapes like cylinder, boxed and spheres…"/>
          <p:cNvSpPr txBox="1"/>
          <p:nvPr/>
        </p:nvSpPr>
        <p:spPr>
          <a:xfrm>
            <a:off x="1303046" y="4408857"/>
            <a:ext cx="11595848" cy="7177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pPr>
            <a:r>
              <a:t>Collisions in the quadruped to be modelled using simple shapes like cylinder, boxed and spheres</a:t>
            </a:r>
          </a:p>
          <a:p>
            <a:pPr marL="228600" indent="-228600">
              <a:buSzPct val="100000"/>
              <a:buChar char="•"/>
            </a:pPr>
            <a:r>
              <a:t>There is a need for a simpler collision model as the collision model using meshes requires compute power not currently available</a:t>
            </a:r>
          </a:p>
          <a:p>
            <a:pPr marL="228600" indent="-228600">
              <a:buSzPct val="100000"/>
              <a:buChar char="•"/>
            </a:pPr>
            <a:r>
              <a:t>Currently working on the code to control the simulation from a python script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Reinforcement Learning"/>
          <p:cNvSpPr txBox="1"/>
          <p:nvPr>
            <p:ph type="title"/>
          </p:nvPr>
        </p:nvSpPr>
        <p:spPr>
          <a:prstGeom prst="rect">
            <a:avLst/>
          </a:prstGeom>
        </p:spPr>
        <p:txBody>
          <a:bodyPr/>
          <a:lstStyle/>
          <a:p>
            <a:pPr/>
            <a:r>
              <a:t>Reinforcement Learning</a:t>
            </a:r>
          </a:p>
        </p:txBody>
      </p:sp>
      <p:sp>
        <p:nvSpPr>
          <p:cNvPr id="391" name="Deep Deterministic Policy Gradi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Deep Deterministic Policy Gradient</a:t>
            </a:r>
          </a:p>
        </p:txBody>
      </p:sp>
      <p:pic>
        <p:nvPicPr>
          <p:cNvPr id="392" name="ddpg.png" descr="ddpg.png"/>
          <p:cNvPicPr>
            <a:picLocks noChangeAspect="1"/>
          </p:cNvPicPr>
          <p:nvPr/>
        </p:nvPicPr>
        <p:blipFill>
          <a:blip r:embed="rId2">
            <a:extLst/>
          </a:blip>
          <a:stretch>
            <a:fillRect/>
          </a:stretch>
        </p:blipFill>
        <p:spPr>
          <a:xfrm>
            <a:off x="4101494" y="3725820"/>
            <a:ext cx="17505289" cy="858443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Reinforcement Learning"/>
          <p:cNvSpPr txBox="1"/>
          <p:nvPr>
            <p:ph type="title"/>
          </p:nvPr>
        </p:nvSpPr>
        <p:spPr>
          <a:prstGeom prst="rect">
            <a:avLst/>
          </a:prstGeom>
        </p:spPr>
        <p:txBody>
          <a:bodyPr/>
          <a:lstStyle/>
          <a:p>
            <a:pPr/>
            <a:r>
              <a:t>Reinforcement Learning</a:t>
            </a:r>
          </a:p>
        </p:txBody>
      </p:sp>
      <p:sp>
        <p:nvSpPr>
          <p:cNvPr id="395" name="Actor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a:t>
            </a:r>
          </a:p>
        </p:txBody>
      </p:sp>
      <p:pic>
        <p:nvPicPr>
          <p:cNvPr id="396" name="RL_DDPG_actor_net.png" descr="RL_DDPG_actor_net.png"/>
          <p:cNvPicPr>
            <a:picLocks noChangeAspect="1"/>
          </p:cNvPicPr>
          <p:nvPr/>
        </p:nvPicPr>
        <p:blipFill>
          <a:blip r:embed="rId2">
            <a:extLst/>
          </a:blip>
          <a:stretch>
            <a:fillRect/>
          </a:stretch>
        </p:blipFill>
        <p:spPr>
          <a:xfrm>
            <a:off x="552449" y="3432888"/>
            <a:ext cx="23279101" cy="88265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Reinforcement Learning"/>
          <p:cNvSpPr txBox="1"/>
          <p:nvPr>
            <p:ph type="title"/>
          </p:nvPr>
        </p:nvSpPr>
        <p:spPr>
          <a:prstGeom prst="rect">
            <a:avLst/>
          </a:prstGeom>
        </p:spPr>
        <p:txBody>
          <a:bodyPr/>
          <a:lstStyle/>
          <a:p>
            <a:pPr/>
            <a:r>
              <a:t>Reinforcement Learning</a:t>
            </a:r>
          </a:p>
        </p:txBody>
      </p:sp>
      <p:sp>
        <p:nvSpPr>
          <p:cNvPr id="399" name="Actor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a:t>
            </a:r>
          </a:p>
        </p:txBody>
      </p:sp>
      <p:sp>
        <p:nvSpPr>
          <p:cNvPr id="400" name="The action generated by the Actor network will be the joint activations produced by the MLP…"/>
          <p:cNvSpPr txBox="1"/>
          <p:nvPr>
            <p:ph type="body" idx="1"/>
          </p:nvPr>
        </p:nvSpPr>
        <p:spPr>
          <a:prstGeom prst="rect">
            <a:avLst/>
          </a:prstGeom>
        </p:spPr>
        <p:txBody>
          <a:bodyPr/>
          <a:lstStyle/>
          <a:p>
            <a:pPr marL="164592" indent="-164592" defTabSz="594360">
              <a:spcBef>
                <a:spcPts val="1200"/>
              </a:spcBef>
              <a:buSzPct val="100000"/>
              <a:buChar char="•"/>
              <a:defRPr spc="-39" sz="3960"/>
            </a:pPr>
            <a:r>
              <a:t>The action generated by the Actor network will be the joint activations produced by the MLP</a:t>
            </a:r>
          </a:p>
          <a:p>
            <a:pPr marL="164592" indent="-164592" defTabSz="594360">
              <a:spcBef>
                <a:spcPts val="1200"/>
              </a:spcBef>
              <a:buSzPct val="100000"/>
              <a:buChar char="•"/>
              <a:defRPr spc="-39" sz="3960"/>
            </a:pPr>
            <a:r>
              <a:t>The State for DDPG training will consist of the following</a:t>
            </a:r>
          </a:p>
          <a:p>
            <a:pPr lvl="2" marL="1380744" indent="-502920" defTabSz="594360">
              <a:spcBef>
                <a:spcPts val="1200"/>
              </a:spcBef>
              <a:buSzPct val="123000"/>
              <a:buChar char="•"/>
              <a:defRPr spc="-39" sz="3960"/>
            </a:pPr>
            <a:r>
              <a:t>Current joint angle positions</a:t>
            </a:r>
          </a:p>
          <a:p>
            <a:pPr lvl="2" marL="1380744" indent="-502920" defTabSz="594360">
              <a:spcBef>
                <a:spcPts val="1200"/>
              </a:spcBef>
              <a:buSzPct val="123000"/>
              <a:buChar char="•"/>
              <a:defRPr spc="-39" sz="3960"/>
            </a:pPr>
            <a:r>
              <a:t>Current x, y and z position of the centre of mass of the quadruped with respect to the starting point of motion in the current episode</a:t>
            </a:r>
          </a:p>
          <a:p>
            <a:pPr lvl="2" marL="1380744" indent="-502920" defTabSz="594360">
              <a:spcBef>
                <a:spcPts val="1200"/>
              </a:spcBef>
              <a:buSzPct val="123000"/>
              <a:buChar char="•"/>
              <a:defRPr spc="-39" sz="3960"/>
            </a:pPr>
            <a:r>
              <a:t>Desired heading</a:t>
            </a:r>
          </a:p>
          <a:p>
            <a:pPr lvl="2" marL="1380744" indent="-502920" defTabSz="594360">
              <a:spcBef>
                <a:spcPts val="1200"/>
              </a:spcBef>
              <a:buSzPct val="123000"/>
              <a:buChar char="•"/>
              <a:defRPr spc="-39" sz="3960"/>
            </a:pPr>
            <a:r>
              <a:t>Desired Velocity</a:t>
            </a:r>
          </a:p>
          <a:p>
            <a:pPr lvl="2" marL="1380744" indent="-502920" defTabSz="594360">
              <a:spcBef>
                <a:spcPts val="1200"/>
              </a:spcBef>
              <a:buSzPct val="123000"/>
              <a:buChar char="•"/>
              <a:defRPr spc="-39" sz="3960"/>
            </a:pPr>
            <a:r>
              <a:t>Sensory Feedback</a:t>
            </a:r>
          </a:p>
          <a:p>
            <a:pPr lvl="2" marL="502920" indent="-502920" defTabSz="594360">
              <a:spcBef>
                <a:spcPts val="1200"/>
              </a:spcBef>
              <a:buSzPct val="123000"/>
              <a:buChar char="•"/>
              <a:defRPr spc="-39" sz="3960"/>
            </a:pPr>
            <a:r>
              <a:t>The sensory feedback from the cameras may be encoded using:</a:t>
            </a:r>
          </a:p>
          <a:p>
            <a:pPr lvl="2" marL="1380744" indent="-502920" defTabSz="594360">
              <a:spcBef>
                <a:spcPts val="1200"/>
              </a:spcBef>
              <a:buSzPct val="123000"/>
              <a:buChar char="•"/>
              <a:defRPr spc="-39" sz="3960"/>
            </a:pPr>
            <a:r>
              <a:t>A pre-trained network</a:t>
            </a:r>
          </a:p>
          <a:p>
            <a:pPr lvl="2" marL="1380744" indent="-502920" defTabSz="594360">
              <a:spcBef>
                <a:spcPts val="1200"/>
              </a:spcBef>
              <a:buSzPct val="123000"/>
              <a:buChar char="•"/>
              <a:defRPr spc="-39" sz="3960"/>
            </a:pPr>
            <a:r>
              <a:t>Convolutional layers as a part of the actor network</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Reinforcement Learning"/>
          <p:cNvSpPr txBox="1"/>
          <p:nvPr>
            <p:ph type="title"/>
          </p:nvPr>
        </p:nvSpPr>
        <p:spPr>
          <a:prstGeom prst="rect">
            <a:avLst/>
          </a:prstGeom>
        </p:spPr>
        <p:txBody>
          <a:bodyPr/>
          <a:lstStyle/>
          <a:p>
            <a:pPr/>
            <a:r>
              <a:t>Reinforcement Learning</a:t>
            </a:r>
          </a:p>
        </p:txBody>
      </p:sp>
      <p:sp>
        <p:nvSpPr>
          <p:cNvPr id="403" name="Actor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a:t>
            </a:r>
          </a:p>
        </p:txBody>
      </p:sp>
      <p:sp>
        <p:nvSpPr>
          <p:cNvPr id="404" name="There are two possibilities of how the Actor Network can be modelled:…"/>
          <p:cNvSpPr txBox="1"/>
          <p:nvPr>
            <p:ph type="body" idx="1"/>
          </p:nvPr>
        </p:nvSpPr>
        <p:spPr>
          <a:prstGeom prst="rect">
            <a:avLst/>
          </a:prstGeom>
        </p:spPr>
        <p:txBody>
          <a:bodyPr/>
          <a:lstStyle/>
          <a:p>
            <a:pPr marL="180594" indent="-180594" defTabSz="652145">
              <a:spcBef>
                <a:spcPts val="1400"/>
              </a:spcBef>
              <a:buSzPct val="100000"/>
              <a:buChar char="•"/>
              <a:defRPr spc="-43" sz="4345"/>
            </a:pPr>
            <a:r>
              <a:t>There are two possibilities of how the Actor Network can be modelled:</a:t>
            </a:r>
          </a:p>
          <a:p>
            <a:pPr marL="1143762" indent="-180594" defTabSz="652145">
              <a:spcBef>
                <a:spcPts val="1400"/>
              </a:spcBef>
              <a:buSzPct val="100000"/>
              <a:buChar char="•"/>
              <a:defRPr spc="-43" sz="4345"/>
            </a:pPr>
            <a:r>
              <a:t>One time step at a time (action &amp; state are vectors)</a:t>
            </a:r>
          </a:p>
          <a:p>
            <a:pPr marL="2106930" indent="-180594" defTabSz="652145">
              <a:spcBef>
                <a:spcPts val="1400"/>
              </a:spcBef>
              <a:buSzPct val="100000"/>
              <a:buChar char="•"/>
              <a:defRPr spc="-43" sz="4345"/>
            </a:pPr>
            <a:r>
              <a:t>The state comprises the CPG previous time step output as well</a:t>
            </a:r>
          </a:p>
          <a:p>
            <a:pPr marL="2106930" indent="-180594" defTabSz="652145">
              <a:spcBef>
                <a:spcPts val="1400"/>
              </a:spcBef>
              <a:buSzPct val="100000"/>
              <a:buChar char="•"/>
              <a:defRPr spc="-43" sz="4345"/>
            </a:pPr>
            <a:r>
              <a:t>Less compute required for training</a:t>
            </a:r>
          </a:p>
          <a:p>
            <a:pPr marL="1143762" indent="-180594" defTabSz="652145">
              <a:spcBef>
                <a:spcPts val="1400"/>
              </a:spcBef>
              <a:buSzPct val="100000"/>
              <a:buChar char="•"/>
              <a:defRPr spc="-43" sz="4345"/>
            </a:pPr>
            <a:r>
              <a:t>One step at a time (action and/or state are time series)</a:t>
            </a:r>
          </a:p>
          <a:p>
            <a:pPr marL="2106930" indent="-180594" defTabSz="652145">
              <a:spcBef>
                <a:spcPts val="1400"/>
              </a:spcBef>
              <a:buSzPct val="100000"/>
              <a:buChar char="•"/>
              <a:defRPr spc="-43" sz="4345"/>
            </a:pPr>
            <a:r>
              <a:t>More compute and memory required to model a recurrent network</a:t>
            </a:r>
          </a:p>
          <a:p>
            <a:pPr marL="2106930" indent="-180594" defTabSz="652145">
              <a:spcBef>
                <a:spcPts val="1400"/>
              </a:spcBef>
              <a:buSzPct val="100000"/>
              <a:buChar char="•"/>
              <a:defRPr spc="-43" sz="4345"/>
            </a:pPr>
            <a:r>
              <a:t>Formulation of training will be difficult</a:t>
            </a:r>
          </a:p>
          <a:p>
            <a:pPr marL="2106930" indent="-180594" defTabSz="652145">
              <a:spcBef>
                <a:spcPts val="1400"/>
              </a:spcBef>
              <a:buSzPct val="100000"/>
              <a:buChar char="•"/>
              <a:defRPr spc="-43" sz="4345"/>
            </a:pPr>
            <a:r>
              <a:t>Seems to the more realistic model for control</a:t>
            </a:r>
          </a:p>
          <a:p>
            <a:pPr marL="180594" indent="-180594" defTabSz="652145">
              <a:spcBef>
                <a:spcPts val="1400"/>
              </a:spcBef>
              <a:buSzPct val="100000"/>
              <a:buChar char="•"/>
              <a:defRPr spc="-43" sz="4345"/>
            </a:pPr>
            <a:r>
              <a:t>Experiments to be conducted to include </a:t>
            </a:r>
            <a14:m>
              <m:oMath>
                <m:r>
                  <a:rPr xmlns:a="http://schemas.openxmlformats.org/drawingml/2006/main" sz="5700" i="1">
                    <a:solidFill>
                      <a:srgbClr val="000000"/>
                    </a:solidFill>
                    <a:latin typeface="Cambria Math" panose="02040503050406030204" pitchFamily="18" charset="0"/>
                  </a:rPr>
                  <m:t>ω</m:t>
                </m:r>
              </m:oMath>
            </a14:m>
            <a:r>
              <a:t>, </a:t>
            </a:r>
            <a14:m>
              <m:oMath>
                <m:r>
                  <a:rPr xmlns:a="http://schemas.openxmlformats.org/drawingml/2006/main" sz="5300" i="1">
                    <a:solidFill>
                      <a:srgbClr val="000000"/>
                    </a:solidFill>
                    <a:latin typeface="Cambria Math" panose="02040503050406030204" pitchFamily="18" charset="0"/>
                  </a:rPr>
                  <m:t>μ</m:t>
                </m:r>
              </m:oMath>
            </a14:m>
            <a:r>
              <a:t> and </a:t>
            </a:r>
            <a14:m>
              <m:oMath>
                <m:sSub>
                  <m:e>
                    <m:r>
                      <a:rPr xmlns:a="http://schemas.openxmlformats.org/drawingml/2006/main" sz="5500" i="1">
                        <a:solidFill>
                          <a:srgbClr val="000000"/>
                        </a:solidFill>
                        <a:latin typeface="Cambria Math" panose="02040503050406030204" pitchFamily="18" charset="0"/>
                      </a:rPr>
                      <m:t>b</m:t>
                    </m:r>
                  </m:e>
                  <m:sub>
                    <m:r>
                      <a:rPr xmlns:a="http://schemas.openxmlformats.org/drawingml/2006/main" sz="5500" i="1">
                        <a:solidFill>
                          <a:srgbClr val="000000"/>
                        </a:solidFill>
                        <a:latin typeface="Cambria Math" panose="02040503050406030204" pitchFamily="18" charset="0"/>
                      </a:rPr>
                      <m:t>n</m:t>
                    </m:r>
                  </m:sub>
                </m:sSub>
              </m:oMath>
            </a14:m>
            <a:r>
              <a:t> sequentially to observe how the addition of an additional higher level control parameter impacts CPG output</a:t>
            </a:r>
            <a:endParaRPr sz="5500"/>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einforcement Learning"/>
          <p:cNvSpPr txBox="1"/>
          <p:nvPr>
            <p:ph type="title"/>
          </p:nvPr>
        </p:nvSpPr>
        <p:spPr>
          <a:prstGeom prst="rect">
            <a:avLst/>
          </a:prstGeom>
        </p:spPr>
        <p:txBody>
          <a:bodyPr/>
          <a:lstStyle/>
          <a:p>
            <a:pPr/>
            <a:r>
              <a:t>Reinforcement Learning</a:t>
            </a:r>
          </a:p>
        </p:txBody>
      </p:sp>
      <p:sp>
        <p:nvSpPr>
          <p:cNvPr id="407" name="Critic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a:t>
            </a:r>
          </a:p>
        </p:txBody>
      </p:sp>
      <p:sp>
        <p:nvSpPr>
          <p:cNvPr id="408" name="Critic network takes an input the state as well as the action produced by the actor network…"/>
          <p:cNvSpPr txBox="1"/>
          <p:nvPr>
            <p:ph type="body" sz="half" idx="1"/>
          </p:nvPr>
        </p:nvSpPr>
        <p:spPr>
          <a:xfrm>
            <a:off x="1206500" y="4248504"/>
            <a:ext cx="12058420" cy="8256012"/>
          </a:xfrm>
          <a:prstGeom prst="rect">
            <a:avLst/>
          </a:prstGeom>
        </p:spPr>
        <p:txBody>
          <a:bodyPr/>
          <a:lstStyle/>
          <a:p>
            <a:pPr marL="212597" indent="-212597" defTabSz="767715">
              <a:spcBef>
                <a:spcPts val="1600"/>
              </a:spcBef>
              <a:buSzPct val="100000"/>
              <a:buChar char="•"/>
              <a:defRPr spc="-51" sz="5115"/>
            </a:pPr>
            <a:r>
              <a:t>Critic network takes an input the state as well as the action produced by the actor network</a:t>
            </a:r>
          </a:p>
          <a:p>
            <a:pPr marL="212597" indent="-212597" defTabSz="767715">
              <a:spcBef>
                <a:spcPts val="1600"/>
              </a:spcBef>
              <a:buSzPct val="100000"/>
              <a:buChar char="•"/>
              <a:defRPr spc="-51" sz="5115"/>
            </a:pPr>
            <a:r>
              <a:t>The output of the critic network will be the Q value for the current time step</a:t>
            </a:r>
          </a:p>
          <a:p>
            <a:pPr marL="212597" indent="-212597" defTabSz="767715">
              <a:spcBef>
                <a:spcPts val="1600"/>
              </a:spcBef>
              <a:buSzPct val="100000"/>
              <a:buChar char="•"/>
              <a:defRPr spc="-51" sz="5115"/>
            </a:pPr>
            <a:r>
              <a:t>Gradients wrt to the action are computed from the critic network. These gradients are then back propagated through the Actor network to update its parameters</a:t>
            </a:r>
          </a:p>
        </p:txBody>
      </p:sp>
      <p:pic>
        <p:nvPicPr>
          <p:cNvPr id="409" name="RL_DDPG_critic_net.png" descr="RL_DDPG_critic_net.png"/>
          <p:cNvPicPr>
            <a:picLocks noChangeAspect="1"/>
          </p:cNvPicPr>
          <p:nvPr/>
        </p:nvPicPr>
        <p:blipFill>
          <a:blip r:embed="rId2">
            <a:extLst/>
          </a:blip>
          <a:stretch>
            <a:fillRect/>
          </a:stretch>
        </p:blipFill>
        <p:spPr>
          <a:xfrm>
            <a:off x="13858564" y="4671138"/>
            <a:ext cx="9047989" cy="740095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eferences"/>
          <p:cNvSpPr txBox="1"/>
          <p:nvPr>
            <p:ph type="title"/>
          </p:nvPr>
        </p:nvSpPr>
        <p:spPr>
          <a:prstGeom prst="rect">
            <a:avLst/>
          </a:prstGeom>
        </p:spPr>
        <p:txBody>
          <a:bodyPr/>
          <a:lstStyle/>
          <a:p>
            <a:pPr/>
            <a:r>
              <a:t>References</a:t>
            </a:r>
          </a:p>
        </p:txBody>
      </p:sp>
      <p:sp>
        <p:nvSpPr>
          <p:cNvPr id="412"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720090" indent="-720090" defTabSz="1975054">
              <a:lnSpc>
                <a:spcPct val="90000"/>
              </a:lnSpc>
              <a:spcBef>
                <a:spcPts val="3600"/>
              </a:spcBef>
              <a:buSzPct val="100000"/>
              <a:buAutoNum type="arabicPeriod" startAt="1"/>
              <a:defRPr spc="0" sz="3888"/>
            </a:pPr>
            <a:r>
              <a:t>Masuri, Ariel; Medina, Oded; Hacohen, Shlomi; Shvalb, Nir (2020) ‘Gait and Trajectory Optimization by Self-Learning for Quadrupedal Robots with an Active Back Joint’</a:t>
            </a:r>
          </a:p>
          <a:p>
            <a:pPr marL="720090" indent="-720090" defTabSz="1975054">
              <a:lnSpc>
                <a:spcPct val="90000"/>
              </a:lnSpc>
              <a:spcBef>
                <a:spcPts val="3600"/>
              </a:spcBef>
              <a:buSzPct val="100000"/>
              <a:buAutoNum type="arabicPeriod" startAt="1"/>
              <a:defRPr spc="0" sz="3888"/>
            </a:pPr>
            <a:r>
              <a:t> Jia, Yan; Lua, Xiao; Han, Baoling; Liang, Guanhao; Zhao, Jiaheng; Zhao, Yuting (2018) ‘Stability Criterion for Dynamic Gaits of Quadruped Robot’</a:t>
            </a:r>
          </a:p>
          <a:p>
            <a:pPr marL="720090" indent="-720090" defTabSz="1975054">
              <a:lnSpc>
                <a:spcPct val="90000"/>
              </a:lnSpc>
              <a:spcBef>
                <a:spcPts val="3600"/>
              </a:spcBef>
              <a:buSzPct val="100000"/>
              <a:buAutoNum type="arabicPeriod" startAt="1"/>
              <a:defRPr spc="0" sz="3888"/>
            </a:pPr>
            <a:r>
              <a:t>Kramer, Oliver; Gong, Daoxiong; Yan, Jie; Zuo, Guoyu (2010) ‘A Review of Gait Optimization Based on Evolutionary Computation’</a:t>
            </a:r>
          </a:p>
          <a:p>
            <a:pPr marL="720090" indent="-720090" defTabSz="1975054">
              <a:lnSpc>
                <a:spcPct val="90000"/>
              </a:lnSpc>
              <a:spcBef>
                <a:spcPts val="3600"/>
              </a:spcBef>
              <a:buSzPct val="100000"/>
              <a:buAutoNum type="arabicPeriod" startAt="1"/>
              <a:defRPr spc="0" sz="3888"/>
            </a:pPr>
            <a:r>
              <a:t>Timothy P. Lillicrap</a:t>
            </a:r>
            <a:r>
              <a:rPr baseline="66139" sz="755"/>
              <a:t>∗</a:t>
            </a:r>
            <a:r>
              <a:t>, Jonathan J. Hunt</a:t>
            </a:r>
            <a:r>
              <a:rPr baseline="66139" sz="755"/>
              <a:t>∗</a:t>
            </a:r>
            <a:r>
              <a:t>, Alexander Pritzel, Nicolas Heess, Tom Erez, Yuval Tassa, David Silver &amp; Daan Wierstra (2016) ‘Continuous Control with Deep Reinforcement Learning’</a:t>
            </a:r>
          </a:p>
          <a:p>
            <a:pPr marL="720090" indent="-720090" defTabSz="1975054">
              <a:lnSpc>
                <a:spcPct val="90000"/>
              </a:lnSpc>
              <a:spcBef>
                <a:spcPts val="3600"/>
              </a:spcBef>
              <a:buSzPct val="100000"/>
              <a:buAutoNum type="arabicPeriod" startAt="1"/>
              <a:defRPr spc="0" sz="3888"/>
            </a:pPr>
            <a:r>
              <a:t>Bose, Sourabh &amp; Huber, Manfred. (2017). ‘Training Neural Networks with Policy Gradient’</a:t>
            </a:r>
          </a:p>
          <a:p>
            <a:pPr marL="720090" indent="-720090" defTabSz="1975054">
              <a:lnSpc>
                <a:spcPct val="90000"/>
              </a:lnSpc>
              <a:spcBef>
                <a:spcPts val="3600"/>
              </a:spcBef>
              <a:buSzPct val="100000"/>
              <a:buAutoNum type="arabicPeriod" startAt="1"/>
              <a:defRPr spc="0" sz="3888"/>
            </a:pPr>
            <a:r>
              <a:t>S. Auddy, S. Magg &amp; S. Wermter (2019) "Hierarchical Control for Bipedal Locomotion using Central Pattern Generators and Neural Networks”</a:t>
            </a:r>
          </a:p>
          <a:p>
            <a:pPr marL="720090" indent="-720090" defTabSz="1975054">
              <a:lnSpc>
                <a:spcPct val="90000"/>
              </a:lnSpc>
              <a:spcBef>
                <a:spcPts val="3600"/>
              </a:spcBef>
              <a:buSzPct val="100000"/>
              <a:buAutoNum type="arabicPeriod" startAt="1"/>
              <a:defRPr spc="0" sz="3888">
                <a:solidFill>
                  <a:srgbClr val="0000FF"/>
                </a:solidFill>
              </a:defRPr>
            </a:pPr>
            <a:r>
              <a:rPr u="sng">
                <a:hlinkClick r:id="rId2" invalidUrl="" action="" tgtFrame="" tooltip="" history="1" highlightClick="0" endSnd="0"/>
              </a:rPr>
              <a:t>Deep Reinforcement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21"/>
          </p:nvPr>
        </p:nvSpPr>
        <p:spPr>
          <a:xfrm>
            <a:off x="1206500" y="2372962"/>
            <a:ext cx="12080723" cy="934780"/>
          </a:xfrm>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Proposed solution to ensure gait stability</a:t>
            </a:r>
          </a:p>
        </p:txBody>
      </p:sp>
      <p:sp>
        <p:nvSpPr>
          <p:cNvPr id="166" name="Two methods Proposed to train the gait generation network…"/>
          <p:cNvSpPr txBox="1"/>
          <p:nvPr>
            <p:ph type="body" sz="half" idx="1"/>
          </p:nvPr>
        </p:nvSpPr>
        <p:spPr>
          <a:xfrm>
            <a:off x="1206500" y="4248504"/>
            <a:ext cx="11324444" cy="8256012"/>
          </a:xfrm>
          <a:prstGeom prst="rect">
            <a:avLst/>
          </a:prstGeom>
        </p:spPr>
        <p:txBody>
          <a:bodyPr/>
          <a:lstStyle/>
          <a:p>
            <a:pPr marL="642620" indent="-642620" defTabSz="759459">
              <a:spcBef>
                <a:spcPts val="1600"/>
              </a:spcBef>
              <a:buSzPct val="123000"/>
              <a:buChar char="•"/>
              <a:defRPr spc="-50" sz="5060"/>
            </a:pPr>
            <a:r>
              <a:t>Two methods Proposed to train the gait generation network</a:t>
            </a:r>
          </a:p>
          <a:p>
            <a:pPr lvl="1" marL="1203452" indent="-642620" defTabSz="759459">
              <a:spcBef>
                <a:spcPts val="1600"/>
              </a:spcBef>
              <a:buSzPct val="123000"/>
              <a:buChar char="•"/>
              <a:defRPr spc="-50" sz="5060"/>
            </a:pPr>
            <a:r>
              <a:t>Train the gait generation network end to end using back props and then use RL training for improvement of gait</a:t>
            </a:r>
          </a:p>
          <a:p>
            <a:pPr lvl="1" marL="1203452" indent="-642620" defTabSz="759459">
              <a:spcBef>
                <a:spcPts val="1600"/>
              </a:spcBef>
              <a:buSzPct val="123000"/>
              <a:buChar char="•"/>
              <a:defRPr spc="-50" sz="5060"/>
            </a:pPr>
            <a:r>
              <a:t>Optimise Gait Patterns using fitness function, then train the network end to end using back prop</a:t>
            </a:r>
          </a:p>
        </p:txBody>
      </p:sp>
      <p:pic>
        <p:nvPicPr>
          <p:cNvPr id="167" name="architecture.png" descr="architecture.png"/>
          <p:cNvPicPr>
            <a:picLocks noChangeAspect="1"/>
          </p:cNvPicPr>
          <p:nvPr/>
        </p:nvPicPr>
        <p:blipFill>
          <a:blip r:embed="rId2">
            <a:extLst/>
          </a:blip>
          <a:stretch>
            <a:fillRect/>
          </a:stretch>
        </p:blipFill>
        <p:spPr>
          <a:xfrm>
            <a:off x="13240971" y="402502"/>
            <a:ext cx="10676709" cy="1293147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itness Function"/>
          <p:cNvSpPr txBox="1"/>
          <p:nvPr>
            <p:ph type="title"/>
          </p:nvPr>
        </p:nvSpPr>
        <p:spPr>
          <a:prstGeom prst="rect">
            <a:avLst/>
          </a:prstGeom>
        </p:spPr>
        <p:txBody>
          <a:bodyPr/>
          <a:lstStyle/>
          <a:p>
            <a:pPr/>
            <a:r>
              <a:t>Fitness Function</a:t>
            </a:r>
          </a:p>
        </p:txBody>
      </p:sp>
      <p:sp>
        <p:nvSpPr>
          <p:cNvPr id="170"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71" name="Both the aforementioned training frameworks require a Fitness Function [1]…"/>
          <p:cNvSpPr txBox="1"/>
          <p:nvPr>
            <p:ph type="body" idx="1"/>
          </p:nvPr>
        </p:nvSpPr>
        <p:spPr>
          <a:prstGeom prst="rect">
            <a:avLst/>
          </a:prstGeom>
        </p:spPr>
        <p:txBody>
          <a:bodyPr/>
          <a:lstStyle/>
          <a:p>
            <a:pPr marL="502920" indent="-502920" defTabSz="594360">
              <a:spcBef>
                <a:spcPts val="1200"/>
              </a:spcBef>
              <a:buSzPct val="123000"/>
              <a:buChar char="•"/>
              <a:defRPr spc="-38" sz="3816"/>
            </a:pPr>
            <a:r>
              <a:t>Both the aforementioned training frameworks require a Fitness Function [1]</a:t>
            </a:r>
          </a:p>
          <a:p>
            <a:pPr marL="502920" indent="-502920" defTabSz="594360">
              <a:spcBef>
                <a:spcPts val="1200"/>
              </a:spcBef>
              <a:buSzPct val="123000"/>
              <a:buChar char="•"/>
              <a:defRPr spc="-38" sz="3816"/>
            </a:pPr>
            <a:r>
              <a:t>Fitness Function must measure the following</a:t>
            </a:r>
          </a:p>
          <a:p>
            <a:pPr lvl="1" marL="941832" indent="-502920" defTabSz="594360">
              <a:spcBef>
                <a:spcPts val="1200"/>
              </a:spcBef>
              <a:buSzPct val="123000"/>
              <a:buChar char="•"/>
              <a:defRPr spc="-38" sz="3816"/>
            </a:pPr>
            <a:r>
              <a:t>Stability Criteria, </a:t>
            </a:r>
            <a14:m>
              <m:oMath>
                <m:r>
                  <a:rPr xmlns:a="http://schemas.openxmlformats.org/drawingml/2006/main" sz="4650" i="1">
                    <a:solidFill>
                      <a:srgbClr val="000000"/>
                    </a:solidFill>
                    <a:latin typeface="Cambria Math" panose="02040503050406030204" pitchFamily="18" charset="0"/>
                  </a:rPr>
                  <m:t>S</m:t>
                </m:r>
              </m:oMath>
            </a14:m>
          </a:p>
          <a:p>
            <a:pPr lvl="1" marL="941832" indent="-502920" defTabSz="594360">
              <a:spcBef>
                <a:spcPts val="1200"/>
              </a:spcBef>
              <a:buSzPct val="123000"/>
              <a:buChar char="•"/>
              <a:defRPr spc="-38" sz="3816"/>
            </a:pPr>
            <a:r>
              <a:t>Speed Criteria, </a:t>
            </a:r>
            <a14:m>
              <m:oMath>
                <m:r>
                  <a:rPr xmlns:a="http://schemas.openxmlformats.org/drawingml/2006/main" sz="4550" i="1">
                    <a:solidFill>
                      <a:srgbClr val="000000"/>
                    </a:solidFill>
                    <a:latin typeface="Cambria Math" panose="02040503050406030204" pitchFamily="18" charset="0"/>
                  </a:rPr>
                  <m:t>V</m:t>
                </m:r>
              </m:oMath>
            </a14:m>
          </a:p>
          <a:p>
            <a:pPr lvl="1" marL="941832" indent="-502920" defTabSz="594360">
              <a:spcBef>
                <a:spcPts val="1200"/>
              </a:spcBef>
              <a:buSzPct val="123000"/>
              <a:buChar char="•"/>
              <a:defRPr spc="-38" sz="3816"/>
            </a:pPr>
            <a:r>
              <a:t>Energy Efficiency Criteria, </a:t>
            </a:r>
            <a14:m>
              <m:oMath>
                <m:r>
                  <a:rPr xmlns:a="http://schemas.openxmlformats.org/drawingml/2006/main" sz="4400" i="1">
                    <a:solidFill>
                      <a:srgbClr val="000000"/>
                    </a:solidFill>
                    <a:latin typeface="Cambria Math" panose="02040503050406030204" pitchFamily="18" charset="0"/>
                  </a:rPr>
                  <m:t>E</m:t>
                </m:r>
              </m:oMath>
            </a14:m>
          </a:p>
          <a:p>
            <a:pPr marL="502920" indent="-502920" defTabSz="594360">
              <a:spcBef>
                <a:spcPts val="1200"/>
              </a:spcBef>
              <a:buSzPct val="123000"/>
              <a:buChar char="•"/>
              <a:defRPr spc="-38" sz="3816"/>
            </a:pPr>
            <a14:m>
              <m:oMath>
                <m:r>
                  <a:rPr xmlns:a="http://schemas.openxmlformats.org/drawingml/2006/main" sz="4600" i="1">
                    <a:solidFill>
                      <a:srgbClr val="000000"/>
                    </a:solidFill>
                    <a:latin typeface="Cambria Math" panose="02040503050406030204" pitchFamily="18" charset="0"/>
                  </a:rPr>
                  <m:t>F</m:t>
                </m:r>
                <m:r>
                  <a:rPr xmlns:a="http://schemas.openxmlformats.org/drawingml/2006/main" sz="4600" i="1">
                    <a:solidFill>
                      <a:srgbClr val="000000"/>
                    </a:solidFill>
                    <a:latin typeface="Cambria Math" panose="02040503050406030204" pitchFamily="18" charset="0"/>
                  </a:rPr>
                  <m:t>=</m:t>
                </m:r>
                <m:limUpp>
                  <m:e>
                    <m:limLow>
                      <m:e>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lim>
                    </m:limLow>
                  </m:e>
                  <m:lim>
                    <m:r>
                      <a:rPr xmlns:a="http://schemas.openxmlformats.org/drawingml/2006/main" sz="4600" i="1">
                        <a:solidFill>
                          <a:srgbClr val="000000"/>
                        </a:solidFill>
                        <a:latin typeface="Cambria Math" panose="02040503050406030204" pitchFamily="18" charset="0"/>
                      </a:rPr>
                      <m:t>t</m:t>
                    </m:r>
                  </m:lim>
                </m:limUp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s</m:t>
                    </m:r>
                  </m:sub>
                </m:sSub>
                <m:sSub>
                  <m:e>
                    <m:r>
                      <a:rPr xmlns:a="http://schemas.openxmlformats.org/drawingml/2006/main" sz="4600" i="1">
                        <a:solidFill>
                          <a:srgbClr val="000000"/>
                        </a:solidFill>
                        <a:latin typeface="Cambria Math" panose="02040503050406030204" pitchFamily="18" charset="0"/>
                      </a:rPr>
                      <m:t>S</m:t>
                    </m:r>
                  </m:e>
                  <m:sub>
                    <m:r>
                      <a:rPr xmlns:a="http://schemas.openxmlformats.org/drawingml/2006/main" sz="4600" i="1">
                        <a:solidFill>
                          <a:srgbClr val="000000"/>
                        </a:solidFill>
                        <a:latin typeface="Cambria Math" panose="02040503050406030204" pitchFamily="18" charset="0"/>
                      </a:rPr>
                      <m:t>i</m:t>
                    </m:r>
                  </m:sub>
                </m:sSub>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v</m:t>
                    </m:r>
                  </m:sub>
                </m:sSub>
                <m:sSub>
                  <m:e>
                    <m:r>
                      <a:rPr xmlns:a="http://schemas.openxmlformats.org/drawingml/2006/main" sz="4600" i="1">
                        <a:solidFill>
                          <a:srgbClr val="000000"/>
                        </a:solidFill>
                        <a:latin typeface="Cambria Math" panose="02040503050406030204" pitchFamily="18" charset="0"/>
                      </a:rPr>
                      <m:t>V</m:t>
                    </m:r>
                  </m:e>
                  <m:sub>
                    <m:r>
                      <a:rPr xmlns:a="http://schemas.openxmlformats.org/drawingml/2006/main" sz="4600" i="1">
                        <a:solidFill>
                          <a:srgbClr val="000000"/>
                        </a:solidFill>
                        <a:latin typeface="Cambria Math" panose="02040503050406030204" pitchFamily="18" charset="0"/>
                      </a:rPr>
                      <m:t>i</m:t>
                    </m:r>
                  </m:sub>
                </m:sSub>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e</m:t>
                    </m:r>
                  </m:sub>
                </m:sSub>
                <m:sSub>
                  <m:e>
                    <m:r>
                      <a:rPr xmlns:a="http://schemas.openxmlformats.org/drawingml/2006/main" sz="4600" i="1">
                        <a:solidFill>
                          <a:srgbClr val="000000"/>
                        </a:solidFill>
                        <a:latin typeface="Cambria Math" panose="02040503050406030204" pitchFamily="18" charset="0"/>
                      </a:rPr>
                      <m:t>E</m:t>
                    </m:r>
                  </m:e>
                  <m:sub>
                    <m:r>
                      <a:rPr xmlns:a="http://schemas.openxmlformats.org/drawingml/2006/main" sz="4600" i="1">
                        <a:solidFill>
                          <a:srgbClr val="000000"/>
                        </a:solidFill>
                        <a:latin typeface="Cambria Math" panose="02040503050406030204" pitchFamily="18" charset="0"/>
                      </a:rPr>
                      <m:t>i</m:t>
                    </m:r>
                  </m:sub>
                </m:sSub>
              </m:oMath>
            </a14:m>
            <a:r>
              <a:t> where </a:t>
            </a:r>
          </a:p>
          <a:p>
            <a:pPr lvl="1" marL="941832" indent="-502920" defTabSz="594360">
              <a:spcBef>
                <a:spcPts val="1200"/>
              </a:spcBef>
              <a:buSzPct val="123000"/>
              <a:buChar char="•"/>
              <a:defRPr spc="-38" sz="3816"/>
            </a:pPr>
            <a:r>
              <a:t>F is the Fitness Value</a:t>
            </a:r>
          </a:p>
          <a:p>
            <a:pPr lvl="1" marL="941832" indent="-502920" defTabSz="594360">
              <a:spcBef>
                <a:spcPts val="1200"/>
              </a:spcBef>
              <a:buSzPct val="123000"/>
              <a:buChar char="•"/>
              <a:defRPr spc="-38" sz="3816"/>
            </a:pPr>
            <a14:m>
              <m:oMath>
                <m:sSub>
                  <m:e>
                    <m:r>
                      <a:rPr xmlns:a="http://schemas.openxmlformats.org/drawingml/2006/main" sz="4800" i="1">
                        <a:solidFill>
                          <a:srgbClr val="000000"/>
                        </a:solidFill>
                        <a:latin typeface="Cambria Math" panose="02040503050406030204" pitchFamily="18" charset="0"/>
                      </a:rPr>
                      <m:t>k</m:t>
                    </m:r>
                  </m:e>
                  <m:sub>
                    <m:r>
                      <a:rPr xmlns:a="http://schemas.openxmlformats.org/drawingml/2006/main" sz="4800" i="1">
                        <a:solidFill>
                          <a:srgbClr val="000000"/>
                        </a:solidFill>
                        <a:latin typeface="Cambria Math" panose="02040503050406030204" pitchFamily="18" charset="0"/>
                      </a:rPr>
                      <m:t>s</m:t>
                    </m:r>
                  </m:sub>
                </m:sSub>
              </m:oMath>
            </a14:m>
            <a:r>
              <a:t>, </a:t>
            </a:r>
            <a14:m>
              <m:oMath>
                <m:sSub>
                  <m:e>
                    <m:r>
                      <a:rPr xmlns:a="http://schemas.openxmlformats.org/drawingml/2006/main" sz="4750" i="1">
                        <a:solidFill>
                          <a:srgbClr val="000000"/>
                        </a:solidFill>
                        <a:latin typeface="Cambria Math" panose="02040503050406030204" pitchFamily="18" charset="0"/>
                      </a:rPr>
                      <m:t>k</m:t>
                    </m:r>
                  </m:e>
                  <m:sub>
                    <m:r>
                      <a:rPr xmlns:a="http://schemas.openxmlformats.org/drawingml/2006/main" sz="4750" i="1">
                        <a:solidFill>
                          <a:srgbClr val="000000"/>
                        </a:solidFill>
                        <a:latin typeface="Cambria Math" panose="02040503050406030204" pitchFamily="18" charset="0"/>
                      </a:rPr>
                      <m:t>v</m:t>
                    </m:r>
                  </m:sub>
                </m:sSub>
              </m:oMath>
            </a14:m>
            <a:r>
              <a:t> and </a:t>
            </a:r>
            <a14:m>
              <m:oMath>
                <m:sSub>
                  <m:e>
                    <m:r>
                      <a:rPr xmlns:a="http://schemas.openxmlformats.org/drawingml/2006/main" sz="4850" i="1">
                        <a:solidFill>
                          <a:srgbClr val="000000"/>
                        </a:solidFill>
                        <a:latin typeface="Cambria Math" panose="02040503050406030204" pitchFamily="18" charset="0"/>
                      </a:rPr>
                      <m:t>k</m:t>
                    </m:r>
                  </m:e>
                  <m:sub>
                    <m:r>
                      <a:rPr xmlns:a="http://schemas.openxmlformats.org/drawingml/2006/main" sz="4850" i="1">
                        <a:solidFill>
                          <a:srgbClr val="000000"/>
                        </a:solidFill>
                        <a:latin typeface="Cambria Math" panose="02040503050406030204" pitchFamily="18" charset="0"/>
                      </a:rPr>
                      <m:t>e</m:t>
                    </m:r>
                  </m:sub>
                </m:sSub>
              </m:oMath>
            </a14:m>
            <a:r>
              <a:t> are integer parameters to account for relative importance of each criteria</a:t>
            </a:r>
          </a:p>
          <a:p>
            <a:pPr lvl="1" marL="941832" indent="-502920" defTabSz="594360">
              <a:spcBef>
                <a:spcPts val="1200"/>
              </a:spcBef>
              <a:buSzPct val="123000"/>
              <a:buChar char="•"/>
              <a:defRPr spc="-38" sz="3816"/>
            </a:pPr>
            <a:r>
              <a:t> T is the gait period and t is the current time instance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tability Criteria"/>
          <p:cNvSpPr txBox="1"/>
          <p:nvPr>
            <p:ph type="title"/>
          </p:nvPr>
        </p:nvSpPr>
        <p:spPr>
          <a:prstGeom prst="rect">
            <a:avLst/>
          </a:prstGeom>
        </p:spPr>
        <p:txBody>
          <a:bodyPr/>
          <a:lstStyle/>
          <a:p>
            <a:pPr/>
            <a:r>
              <a:t>Stability Criteria</a:t>
            </a:r>
          </a:p>
        </p:txBody>
      </p:sp>
      <p:sp>
        <p:nvSpPr>
          <p:cNvPr id="174"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75"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tability Criteria"/>
          <p:cNvSpPr txBox="1"/>
          <p:nvPr>
            <p:ph type="title"/>
          </p:nvPr>
        </p:nvSpPr>
        <p:spPr>
          <a:prstGeom prst="rect">
            <a:avLst/>
          </a:prstGeom>
        </p:spPr>
        <p:txBody>
          <a:bodyPr/>
          <a:lstStyle/>
          <a:p>
            <a:pPr lvl="1"/>
            <a:r>
              <a:t>Stability Criteria</a:t>
            </a:r>
          </a:p>
        </p:txBody>
      </p:sp>
      <p:sp>
        <p:nvSpPr>
          <p:cNvPr id="178"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79"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80"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ability Criteria"/>
          <p:cNvSpPr txBox="1"/>
          <p:nvPr>
            <p:ph type="title"/>
          </p:nvPr>
        </p:nvSpPr>
        <p:spPr>
          <a:prstGeom prst="rect">
            <a:avLst/>
          </a:prstGeom>
        </p:spPr>
        <p:txBody>
          <a:bodyPr/>
          <a:lstStyle/>
          <a:p>
            <a:pPr lvl="1"/>
            <a:r>
              <a:t>Stability Criteria</a:t>
            </a:r>
          </a:p>
        </p:txBody>
      </p:sp>
      <p:sp>
        <p:nvSpPr>
          <p:cNvPr id="183"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84"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85"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86"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187"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tability Criteria"/>
          <p:cNvSpPr txBox="1"/>
          <p:nvPr>
            <p:ph type="title"/>
          </p:nvPr>
        </p:nvSpPr>
        <p:spPr>
          <a:prstGeom prst="rect">
            <a:avLst/>
          </a:prstGeom>
        </p:spPr>
        <p:txBody>
          <a:bodyPr/>
          <a:lstStyle/>
          <a:p>
            <a:pPr/>
            <a:r>
              <a:t>Stability Criteria</a:t>
            </a:r>
          </a:p>
        </p:txBody>
      </p:sp>
      <p:sp>
        <p:nvSpPr>
          <p:cNvPr id="190"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191"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